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7" r:id="rId1"/>
  </p:sldMasterIdLst>
  <p:notesMasterIdLst>
    <p:notesMasterId r:id="rId10"/>
  </p:notesMasterIdLst>
  <p:handoutMasterIdLst>
    <p:handoutMasterId r:id="rId11"/>
  </p:handoutMasterIdLst>
  <p:sldIdLst>
    <p:sldId id="258" r:id="rId2"/>
    <p:sldId id="297" r:id="rId3"/>
    <p:sldId id="299" r:id="rId4"/>
    <p:sldId id="300" r:id="rId5"/>
    <p:sldId id="301" r:id="rId6"/>
    <p:sldId id="302" r:id="rId7"/>
    <p:sldId id="303" r:id="rId8"/>
    <p:sldId id="304" r:id="rId9"/>
  </p:sldIdLst>
  <p:sldSz cx="9144000" cy="6858000" type="screen4x3"/>
  <p:notesSz cx="7010400" cy="92360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6192" autoAdjust="0"/>
  </p:normalViewPr>
  <p:slideViewPr>
    <p:cSldViewPr snapToGrid="0" snapToObjects="1" showGuides="1">
      <p:cViewPr varScale="1">
        <p:scale>
          <a:sx n="90" d="100"/>
          <a:sy n="90" d="100"/>
        </p:scale>
        <p:origin x="76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3672" y="78"/>
      </p:cViewPr>
      <p:guideLst>
        <p:guide orient="horz" pos="2909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6554B203-ADE4-4F6A-854A-8C3F81E52D92}" type="datetimeFigureOut">
              <a:rPr lang="en-US" smtClean="0"/>
              <a:pPr/>
              <a:t>10/10/2018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40E7F5FF-7A00-42DE-94C8-3F3FF29EE2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425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17A5570F-A850-4E88-965C-C95DB052BDB1}" type="datetimeFigureOut">
              <a:rPr lang="en-US" smtClean="0"/>
              <a:pPr/>
              <a:t>10/10/2018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9FF0CFCD-5EB6-44F4-B37C-0831010E8E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538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794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243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4509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130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895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258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379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Xb8Iojcna6AmDJGIEeSndA" TargetMode="External"/><Relationship Id="rId7" Type="http://schemas.openxmlformats.org/officeDocument/2006/relationships/image" Target="../media/image3.jpg"/><Relationship Id="rId2" Type="http://schemas.openxmlformats.org/officeDocument/2006/relationships/hyperlink" Target="https://www.krollbondratings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itunes.apple.com/us/app/kbra-kroll-bond-rating-agency/id936736686?mt=8" TargetMode="External"/><Relationship Id="rId5" Type="http://schemas.openxmlformats.org/officeDocument/2006/relationships/hyperlink" Target="https://www.linkedin.com/company-beta/1195377/" TargetMode="External"/><Relationship Id="rId4" Type="http://schemas.openxmlformats.org/officeDocument/2006/relationships/hyperlink" Target="https://twitter.com/krollbondrating?lang=en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Kroll_Page_1_Top_110613.pd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808182"/>
          </a:xfrm>
          <a:prstGeom prst="rect">
            <a:avLst/>
          </a:prstGeom>
        </p:spPr>
      </p:pic>
      <p:cxnSp>
        <p:nvCxnSpPr>
          <p:cNvPr id="6" name="Straight Connector 5"/>
          <p:cNvCxnSpPr/>
          <p:nvPr userDrawn="1"/>
        </p:nvCxnSpPr>
        <p:spPr>
          <a:xfrm>
            <a:off x="0" y="808182"/>
            <a:ext cx="9144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932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>
          <a:xfrm>
            <a:off x="220434" y="988503"/>
            <a:ext cx="8703126" cy="5145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/>
            </a:lvl1pPr>
            <a:lvl4pPr marL="1600200" indent="-228600">
              <a:buFont typeface="Arial" panose="020B0604020202020204" pitchFamily="34" charset="0"/>
              <a:buChar char="•"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753151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693966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7477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hlinkClick r:id="rId2"/>
          </p:cNvPr>
          <p:cNvSpPr/>
          <p:nvPr userDrawn="1"/>
        </p:nvSpPr>
        <p:spPr>
          <a:xfrm>
            <a:off x="2908663" y="231648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hlinkClick r:id="rId3"/>
          </p:cNvPr>
          <p:cNvSpPr/>
          <p:nvPr userDrawn="1"/>
        </p:nvSpPr>
        <p:spPr>
          <a:xfrm>
            <a:off x="2908659" y="506621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hlinkClick r:id="rId4"/>
          </p:cNvPr>
          <p:cNvSpPr/>
          <p:nvPr userDrawn="1"/>
        </p:nvSpPr>
        <p:spPr>
          <a:xfrm>
            <a:off x="2908662" y="3013166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hlinkClick r:id="rId5"/>
          </p:cNvPr>
          <p:cNvSpPr/>
          <p:nvPr userDrawn="1"/>
        </p:nvSpPr>
        <p:spPr>
          <a:xfrm>
            <a:off x="2908661" y="370985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hlinkClick r:id="rId6"/>
          </p:cNvPr>
          <p:cNvSpPr/>
          <p:nvPr userDrawn="1"/>
        </p:nvSpPr>
        <p:spPr>
          <a:xfrm>
            <a:off x="2908660" y="4369526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2"/>
          <a:stretch/>
        </p:blipFill>
        <p:spPr>
          <a:xfrm>
            <a:off x="0" y="-1"/>
            <a:ext cx="9144000" cy="6857999"/>
          </a:xfrm>
          <a:prstGeom prst="rect">
            <a:avLst/>
          </a:prstGeom>
        </p:spPr>
      </p:pic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>
          <a:xfrm>
            <a:off x="220434" y="1011421"/>
            <a:ext cx="8703126" cy="514559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7091361" y="6430502"/>
            <a:ext cx="1832199" cy="427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354052F-69B8-4D78-811B-8C3AAF41775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 |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www.kbra.com</a:t>
            </a:r>
          </a:p>
        </p:txBody>
      </p:sp>
    </p:spTree>
    <p:extLst>
      <p:ext uri="{BB962C8B-B14F-4D97-AF65-F5344CB8AC3E}">
        <p14:creationId xmlns:p14="http://schemas.microsoft.com/office/powerpoint/2010/main" val="4109558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9" r:id="rId2"/>
    <p:sldLayoutId id="2147483677" r:id="rId3"/>
    <p:sldLayoutId id="2147483676" r:id="rId4"/>
    <p:sldLayoutId id="214748367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bg1"/>
          </a:solidFill>
          <a:latin typeface="Century Gothic" panose="020B050202020202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F0AB00"/>
        </a:buClr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Wingdings" panose="05000000000000000000" pitchFamily="2" charset="2"/>
        <a:buChar char="§"/>
        <a:defRPr sz="20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Courier New" panose="02070309020205020404" pitchFamily="49" charset="0"/>
        <a:buChar char="o"/>
        <a:defRPr sz="16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" t="2774" r="1415" b="3457"/>
          <a:stretch/>
        </p:blipFill>
        <p:spPr>
          <a:xfrm>
            <a:off x="0" y="776377"/>
            <a:ext cx="9144000" cy="6072997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6382677"/>
            <a:ext cx="9144000" cy="475323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2500" dirty="0">
                <a:solidFill>
                  <a:schemeClr val="bg1"/>
                </a:solidFill>
                <a:latin typeface="Century Gothic" panose="020B0502020202020204" pitchFamily="34" charset="0"/>
              </a:rPr>
              <a:t>KROLL BOND RATING AGENCY, INC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39089" y="2101319"/>
            <a:ext cx="6065822" cy="2956416"/>
          </a:xfrm>
          <a:prstGeom prst="rect">
            <a:avLst/>
          </a:prstGeom>
          <a:solidFill>
            <a:srgbClr val="F0AB00">
              <a:alpha val="8902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Graph DB</a:t>
            </a:r>
          </a:p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Lift and Shift</a:t>
            </a:r>
          </a:p>
          <a:p>
            <a:r>
              <a:rPr lang="en-US" sz="3600" b="0" dirty="0">
                <a:solidFill>
                  <a:schemeClr val="bg1"/>
                </a:solidFill>
                <a:latin typeface="Century Gothic" panose="020B0502020202020204" pitchFamily="34" charset="0"/>
              </a:rPr>
              <a:t>October 19, 2018</a:t>
            </a:r>
            <a:endParaRPr lang="en-US" sz="3000" b="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776377"/>
            <a:ext cx="9144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270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</a:t>
            </a:r>
          </a:p>
        </p:txBody>
      </p:sp>
      <p:pic>
        <p:nvPicPr>
          <p:cNvPr id="1026" name="Picture 2" descr="C:\Users\postergren\Downloads\neo4j-deploy-microsoft-azure-part-2-768x384.png">
            <a:extLst>
              <a:ext uri="{FF2B5EF4-FFF2-40B4-BE49-F238E27FC236}">
                <a16:creationId xmlns:a16="http://schemas.microsoft.com/office/drawing/2014/main" id="{5947415A-785A-408D-AEDD-9B107800A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600200"/>
            <a:ext cx="73152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7828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</a:t>
            </a:r>
          </a:p>
        </p:txBody>
      </p:sp>
      <p:pic>
        <p:nvPicPr>
          <p:cNvPr id="2050" name="Picture 2" descr="Learn more about finding Neo4j in the Microsoft Azure Marketplace &amp; deploying it to the public cloud">
            <a:extLst>
              <a:ext uri="{FF2B5EF4-FFF2-40B4-BE49-F238E27FC236}">
                <a16:creationId xmlns:a16="http://schemas.microsoft.com/office/drawing/2014/main" id="{BA761A5C-4B3A-42B5-901D-2D5D3F8BA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1700"/>
            <a:ext cx="9144000" cy="505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968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AAFA6-AFCD-4B36-8C18-4E607D60DD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4341"/>
          <a:stretch/>
        </p:blipFill>
        <p:spPr>
          <a:xfrm>
            <a:off x="151942" y="999457"/>
            <a:ext cx="8655826" cy="518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575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D9AB2E-4FFF-47D1-ABD3-9AF3A1C9C8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687"/>
          <a:stretch/>
        </p:blipFill>
        <p:spPr>
          <a:xfrm>
            <a:off x="244087" y="928570"/>
            <a:ext cx="8655826" cy="530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55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Localhost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979DCC-12A4-4457-80E3-69214ABDA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147"/>
          <a:stretch/>
        </p:blipFill>
        <p:spPr>
          <a:xfrm>
            <a:off x="773382" y="845420"/>
            <a:ext cx="7477478" cy="550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697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Shift</a:t>
            </a:r>
          </a:p>
        </p:txBody>
      </p:sp>
      <p:pic>
        <p:nvPicPr>
          <p:cNvPr id="3074" name="Picture 2" descr="Image result for iaas vs paas vs saas">
            <a:extLst>
              <a:ext uri="{FF2B5EF4-FFF2-40B4-BE49-F238E27FC236}">
                <a16:creationId xmlns:a16="http://schemas.microsoft.com/office/drawing/2014/main" id="{0C54C354-DFD6-4D48-8103-AAFF7395D0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33488"/>
            <a:ext cx="9144000" cy="4389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2867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Shift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DD54CF-8370-431D-9AD7-502B427FBC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316"/>
          <a:stretch/>
        </p:blipFill>
        <p:spPr>
          <a:xfrm>
            <a:off x="340996" y="1097279"/>
            <a:ext cx="8462007" cy="5053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23685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70194</TotalTime>
  <Words>32</Words>
  <Application>Microsoft Office PowerPoint</Application>
  <PresentationFormat>On-screen Show (4:3)</PresentationFormat>
  <Paragraphs>18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Century Gothic</vt:lpstr>
      <vt:lpstr>Courier New</vt:lpstr>
      <vt:lpstr>Verdana</vt:lpstr>
      <vt:lpstr>Wingdings</vt:lpstr>
      <vt:lpstr>Custom Design</vt:lpstr>
      <vt:lpstr>PowerPoint Presentation</vt:lpstr>
      <vt:lpstr>Cloud</vt:lpstr>
      <vt:lpstr>Azure</vt:lpstr>
      <vt:lpstr>Azure</vt:lpstr>
      <vt:lpstr>Azure</vt:lpstr>
      <vt:lpstr>Not Localhost</vt:lpstr>
      <vt:lpstr>The Shift</vt:lpstr>
      <vt:lpstr>The Shift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Kathleen Kennedy</dc:creator>
  <cp:lastModifiedBy>Pete Ostergren</cp:lastModifiedBy>
  <cp:revision>254</cp:revision>
  <cp:lastPrinted>2018-07-19T14:34:35Z</cp:lastPrinted>
  <dcterms:created xsi:type="dcterms:W3CDTF">2014-02-10T00:22:15Z</dcterms:created>
  <dcterms:modified xsi:type="dcterms:W3CDTF">2018-10-10T12:38:04Z</dcterms:modified>
</cp:coreProperties>
</file>